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sldIdLst>
    <p:sldId id="256" r:id="rId3"/>
    <p:sldId id="262" r:id="rId4"/>
    <p:sldId id="273" r:id="rId5"/>
    <p:sldId id="265" r:id="rId6"/>
    <p:sldId id="266" r:id="rId7"/>
    <p:sldId id="257" r:id="rId8"/>
    <p:sldId id="267" r:id="rId9"/>
    <p:sldId id="258" r:id="rId10"/>
    <p:sldId id="268" r:id="rId11"/>
    <p:sldId id="269" r:id="rId12"/>
    <p:sldId id="270" r:id="rId13"/>
    <p:sldId id="272" r:id="rId14"/>
    <p:sldId id="276" r:id="rId15"/>
    <p:sldId id="275" r:id="rId16"/>
    <p:sldId id="271" r:id="rId17"/>
    <p:sldId id="26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CC33"/>
    <a:srgbClr val="800000"/>
    <a:srgbClr val="9A0000"/>
    <a:srgbClr val="7A0000"/>
    <a:srgbClr val="AC0000"/>
    <a:srgbClr val="000099"/>
    <a:srgbClr val="990000"/>
    <a:srgbClr val="FF6600"/>
    <a:srgbClr val="333333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6" autoAdjust="0"/>
    <p:restoredTop sz="94660"/>
  </p:normalViewPr>
  <p:slideViewPr>
    <p:cSldViewPr>
      <p:cViewPr varScale="1">
        <p:scale>
          <a:sx n="67" d="100"/>
          <a:sy n="67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219200"/>
            <a:ext cx="6096000" cy="838200"/>
          </a:xfrm>
        </p:spPr>
        <p:txBody>
          <a:bodyPr anchor="b"/>
          <a:lstStyle>
            <a:lvl1pPr algn="l"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000592"/>
            <a:ext cx="6096000" cy="4572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1F891-A137-4FF9-BCB3-92AAE14495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06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B04B6-9874-4D30-A1CE-F4424C6BB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69888-31BB-4E1C-8B6F-24EDDFD62D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05450" y="838200"/>
            <a:ext cx="158115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838200"/>
            <a:ext cx="48768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9D90C-E603-458C-B4E1-7FF5DC2617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1447800"/>
            <a:ext cx="54864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2743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38500" y="2743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0" y="3886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38500" y="3886200"/>
            <a:ext cx="3086100" cy="990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737FC-1A49-4FC2-AD12-9A6CF55558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53DC1-A231-4E64-BDA7-B2046B07B5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40BF9-A8E1-4801-A261-1B1833C48B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84D0F-D262-4942-A807-EE751317F3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95700" y="1828800"/>
            <a:ext cx="30861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44388-6654-43F7-A7A7-D28A68D75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6400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535113"/>
            <a:ext cx="320039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2174875"/>
            <a:ext cx="320039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33800" y="1535113"/>
            <a:ext cx="3124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33800" y="2174875"/>
            <a:ext cx="3124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9C236-18F8-4FAA-826F-5DDC9EE6E8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5FA882-EC51-4AE8-AB94-00F038CB1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9F2AC-631D-456A-92EC-5DFD6937D4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EB170-B46D-45CA-AD37-6E479A1CB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0"/>
            <a:ext cx="6324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6324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0E9D0C6-DFEF-4B5D-965D-0D5C8B2B0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1" r:id="rId2"/>
    <p:sldLayoutId id="2147483692" r:id="rId3"/>
    <p:sldLayoutId id="2147483693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Eras Bold IT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282" y="785794"/>
            <a:ext cx="6929486" cy="3500462"/>
          </a:xfrm>
        </p:spPr>
        <p:txBody>
          <a:bodyPr/>
          <a:lstStyle/>
          <a:p>
            <a:pPr algn="ctr"/>
            <a:r>
              <a:rPr lang="ru-RU" sz="2400" dirty="0" smtClean="0">
                <a:sym typeface="Arial" pitchFamily="34" charset="0"/>
              </a:rPr>
              <a:t>Районный семинар</a:t>
            </a:r>
            <a:br>
              <a:rPr lang="ru-RU" sz="2400" dirty="0" smtClean="0">
                <a:sym typeface="Arial" pitchFamily="34" charset="0"/>
              </a:rPr>
            </a:br>
            <a:r>
              <a:rPr lang="ru-RU" sz="2400" dirty="0" smtClean="0">
                <a:sym typeface="Arial" pitchFamily="34" charset="0"/>
              </a:rPr>
              <a:t>для учителей информатики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</a:t>
            </a:r>
            <a:r>
              <a:rPr lang="ru-RU" sz="3200" b="1" dirty="0" smtClean="0">
                <a:solidFill>
                  <a:srgbClr val="AC0000"/>
                </a:solidFill>
              </a:rPr>
              <a:t>«</a:t>
            </a:r>
            <a:r>
              <a:rPr lang="ru-RU" sz="3200" b="1" i="1" dirty="0" smtClean="0">
                <a:solidFill>
                  <a:srgbClr val="AC0000"/>
                </a:solidFill>
                <a:sym typeface="Arial" pitchFamily="34" charset="0"/>
              </a:rPr>
              <a:t>Методика использования </a:t>
            </a:r>
            <a:r>
              <a:rPr lang="en-US" sz="3200" b="1" i="1" dirty="0" smtClean="0">
                <a:solidFill>
                  <a:srgbClr val="AC0000"/>
                </a:solidFill>
                <a:sym typeface="Arial" pitchFamily="34" charset="0"/>
              </a:rPr>
              <a:t>on-line </a:t>
            </a:r>
            <a:r>
              <a:rPr lang="ru-RU" sz="3200" b="1" i="1" dirty="0" smtClean="0">
                <a:solidFill>
                  <a:srgbClr val="AC0000"/>
                </a:solidFill>
                <a:sym typeface="Arial" pitchFamily="34" charset="0"/>
              </a:rPr>
              <a:t>технологий для повышения интереса учащихся к предмету информатика</a:t>
            </a:r>
            <a:r>
              <a:rPr lang="ru-RU" sz="3200" b="1" dirty="0" smtClean="0">
                <a:solidFill>
                  <a:srgbClr val="9A0000"/>
                </a:solidFill>
                <a:sym typeface="Arial" pitchFamily="34" charset="0"/>
              </a:rPr>
              <a:t>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71934" y="4572008"/>
            <a:ext cx="3571900" cy="1785950"/>
          </a:xfrm>
        </p:spPr>
        <p:txBody>
          <a:bodyPr/>
          <a:lstStyle/>
          <a:p>
            <a:endParaRPr lang="ru-RU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pic>
        <p:nvPicPr>
          <p:cNvPr id="5124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714884"/>
            <a:ext cx="179705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357166"/>
            <a:ext cx="6324600" cy="914400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800000"/>
                </a:solidFill>
                <a:sym typeface="Arial" pitchFamily="34" charset="0"/>
              </a:rPr>
              <a:t>О</a:t>
            </a:r>
            <a:r>
              <a:rPr lang="en-US" sz="4000" b="1" i="1" dirty="0" smtClean="0">
                <a:solidFill>
                  <a:srgbClr val="800000"/>
                </a:solidFill>
                <a:sym typeface="Arial" pitchFamily="34" charset="0"/>
              </a:rPr>
              <a:t>n-line </a:t>
            </a:r>
            <a:r>
              <a:rPr lang="ru-RU" sz="4000" b="1" i="1" dirty="0" smtClean="0">
                <a:solidFill>
                  <a:srgbClr val="800000"/>
                </a:solidFill>
              </a:rPr>
              <a:t>игры</a:t>
            </a:r>
            <a:endParaRPr lang="ru-RU" sz="4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357298"/>
            <a:ext cx="6324600" cy="4714908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</a:t>
            </a:r>
            <a:r>
              <a:rPr lang="en-US" sz="2200" dirty="0" smtClean="0"/>
              <a:t>On-line </a:t>
            </a:r>
            <a:r>
              <a:rPr lang="ru-RU" sz="2200" dirty="0" smtClean="0"/>
              <a:t>игра — компьютерная игра, использующая постоянное соединение с Интернетом. </a:t>
            </a:r>
          </a:p>
          <a:p>
            <a:pPr algn="ctr">
              <a:buNone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</a:t>
            </a:r>
            <a:r>
              <a:rPr lang="ru-RU" sz="2200" i="1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Игры, в том числе и онлайновые, способствуют: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быстрому распознаванию образов,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быстрому принятию решений,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умению работать в команде,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умению брать на себя лидерство в этой небольшой команде,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оценить себя среди сверстников,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развитию самооценки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algn="just">
              <a:buNone/>
            </a:pPr>
            <a:endParaRPr lang="ru-RU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85728"/>
            <a:ext cx="6324600" cy="1128714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800000"/>
                </a:solidFill>
                <a:sym typeface="Arial" pitchFamily="34" charset="0"/>
              </a:rPr>
              <a:t>О</a:t>
            </a:r>
            <a:r>
              <a:rPr lang="en-US" sz="4000" b="1" i="1" dirty="0" smtClean="0">
                <a:solidFill>
                  <a:srgbClr val="800000"/>
                </a:solidFill>
                <a:sym typeface="Arial" pitchFamily="34" charset="0"/>
              </a:rPr>
              <a:t>n-line </a:t>
            </a:r>
            <a:r>
              <a:rPr lang="ru-RU" sz="4000" b="1" i="1" dirty="0" smtClean="0">
                <a:solidFill>
                  <a:srgbClr val="800000"/>
                </a:solidFill>
              </a:rPr>
              <a:t>семинар</a:t>
            </a:r>
            <a:r>
              <a:rPr lang="ru-RU" sz="4000" dirty="0" smtClean="0"/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(</a:t>
            </a:r>
            <a:r>
              <a:rPr lang="ru-RU" sz="3200" dirty="0" err="1" smtClean="0"/>
              <a:t>веб-конференция</a:t>
            </a:r>
            <a:r>
              <a:rPr lang="ru-RU" sz="3200" dirty="0" smtClean="0"/>
              <a:t>, </a:t>
            </a:r>
            <a:r>
              <a:rPr lang="ru-RU" sz="3200" dirty="0" err="1" smtClean="0"/>
              <a:t>вебинар</a:t>
            </a:r>
            <a:r>
              <a:rPr lang="ru-RU" sz="3200" dirty="0" smtClean="0"/>
              <a:t>)  </a:t>
            </a:r>
            <a:endParaRPr lang="ru-RU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428736"/>
            <a:ext cx="6324600" cy="5072098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On-line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семинар -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разновидность </a:t>
            </a:r>
            <a:r>
              <a:rPr lang="ru-RU" sz="20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веб-конференции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проведение </a:t>
            </a:r>
            <a:r>
              <a:rPr lang="ru-RU" sz="20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онлайн-встреч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или презентаций через Интернет в режиме реального времени. </a:t>
            </a:r>
          </a:p>
          <a:p>
            <a:pPr algn="ctr">
              <a:buNone/>
            </a:pPr>
            <a:r>
              <a:rPr lang="ru-RU" sz="2000" u="sn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Функции конференцсвязи: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слайдовые презентации;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видео в режиме реального времени;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аудио-связь с использованием  наушников или колонок;</a:t>
            </a:r>
            <a:endParaRPr lang="ru-RU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трансляция записи;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электронная доска для комментариев;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текстовый чат для сеансов вопросов и ответов в режиме реального времени;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голосования и опросы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500042"/>
            <a:ext cx="6324600" cy="914400"/>
          </a:xfrm>
        </p:spPr>
        <p:txBody>
          <a:bodyPr/>
          <a:lstStyle/>
          <a:p>
            <a:pPr algn="ctr"/>
            <a:r>
              <a:rPr lang="ru-RU" sz="4400" b="1" i="1" dirty="0" smtClean="0">
                <a:solidFill>
                  <a:srgbClr val="800000"/>
                </a:solidFill>
              </a:rPr>
              <a:t>Видео-уроки</a:t>
            </a:r>
            <a:endParaRPr lang="ru-RU" sz="44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571612"/>
            <a:ext cx="6400816" cy="4524388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Видео - обучение — одна из форм дистанционного обучения. Представляет собой набор систематически подобранных видео-уроков по определенной теме, снятых с озвучиванием на видеокамеру, либо записанных с экрана монитора с помощью специальных программ для захвата видео. 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None/>
            </a:pPr>
            <a:r>
              <a:rPr lang="en-US" dirty="0" smtClean="0"/>
              <a:t>                 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повышения наглядности нередко применяется компьютерная анимация, в том числе интерактивная</a:t>
            </a:r>
          </a:p>
          <a:p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3714752"/>
            <a:ext cx="2643206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уроках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предметам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3714752"/>
            <a:ext cx="2643206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 внеурочной деятельности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1214414" y="857232"/>
            <a:ext cx="4357718" cy="200026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Использование информационных ресурсов сети Интернет </a:t>
            </a:r>
          </a:p>
        </p:txBody>
      </p:sp>
      <p:cxnSp>
        <p:nvCxnSpPr>
          <p:cNvPr id="10" name="Прямая со стрелкой 9"/>
          <p:cNvCxnSpPr>
            <a:endCxn id="6" idx="0"/>
          </p:cNvCxnSpPr>
          <p:nvPr/>
        </p:nvCxnSpPr>
        <p:spPr>
          <a:xfrm rot="10800000" flipV="1">
            <a:off x="1607324" y="2857496"/>
            <a:ext cx="1178727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7" idx="0"/>
          </p:cNvCxnSpPr>
          <p:nvPr/>
        </p:nvCxnSpPr>
        <p:spPr>
          <a:xfrm>
            <a:off x="4429124" y="2857496"/>
            <a:ext cx="1107289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6324600" cy="914400"/>
          </a:xfrm>
        </p:spPr>
        <p:txBody>
          <a:bodyPr/>
          <a:lstStyle/>
          <a:p>
            <a:pPr algn="ctr"/>
            <a:r>
              <a:rPr lang="ru-RU" sz="4800" b="1" i="1" dirty="0" smtClean="0">
                <a:solidFill>
                  <a:srgbClr val="800000"/>
                </a:solidFill>
                <a:sym typeface="Arial" pitchFamily="34" charset="0"/>
              </a:rPr>
              <a:t>О</a:t>
            </a:r>
            <a:r>
              <a:rPr lang="en-US" sz="4800" b="1" i="1" dirty="0" smtClean="0">
                <a:solidFill>
                  <a:srgbClr val="800000"/>
                </a:solidFill>
                <a:sym typeface="Arial" pitchFamily="34" charset="0"/>
              </a:rPr>
              <a:t>n-line </a:t>
            </a:r>
            <a:r>
              <a:rPr lang="ru-RU" sz="4800" b="1" i="1" dirty="0" smtClean="0">
                <a:solidFill>
                  <a:srgbClr val="7A0000"/>
                </a:solidFill>
              </a:rPr>
              <a:t>обучение</a:t>
            </a:r>
            <a:endParaRPr lang="ru-RU" sz="4800" i="1" dirty="0">
              <a:solidFill>
                <a:srgbClr val="7A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6972320" cy="4238636"/>
          </a:xfrm>
        </p:spPr>
        <p:txBody>
          <a:bodyPr/>
          <a:lstStyle/>
          <a:p>
            <a:pPr algn="just">
              <a:buNone/>
            </a:pPr>
            <a:r>
              <a:rPr lang="en-US" sz="3200" b="1" dirty="0" smtClean="0"/>
              <a:t>On-line </a:t>
            </a:r>
            <a:r>
              <a:rPr lang="ru-RU" sz="3200" b="1" dirty="0" smtClean="0"/>
              <a:t>обучение</a:t>
            </a:r>
            <a:r>
              <a:rPr lang="ru-RU" sz="3200" dirty="0" smtClean="0"/>
              <a:t> – это метод изучения новых знаний с помощью Интернета в режиме реального времени. </a:t>
            </a:r>
          </a:p>
          <a:p>
            <a:pPr algn="just">
              <a:buNone/>
            </a:pPr>
            <a:r>
              <a:rPr lang="ru-RU" sz="3200" dirty="0" smtClean="0"/>
              <a:t>Коммуникация между участниками процесса происходит с помощью компьютера</a:t>
            </a:r>
            <a:r>
              <a:rPr lang="en-US" sz="3200" dirty="0" smtClean="0"/>
              <a:t>.</a:t>
            </a:r>
            <a:endParaRPr lang="ru-RU" sz="3200" dirty="0" smtClean="0"/>
          </a:p>
          <a:p>
            <a:endParaRPr lang="ru-RU" sz="3200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500042"/>
            <a:ext cx="6324600" cy="714380"/>
          </a:xfrm>
        </p:spPr>
        <p:txBody>
          <a:bodyPr/>
          <a:lstStyle/>
          <a:p>
            <a:pPr algn="ctr"/>
            <a:r>
              <a:rPr lang="ru-RU" sz="4400" b="1" i="1" dirty="0" smtClean="0">
                <a:solidFill>
                  <a:srgbClr val="800000"/>
                </a:solidFill>
                <a:sym typeface="Arial" pitchFamily="34" charset="0"/>
              </a:rPr>
              <a:t>Вывод</a:t>
            </a:r>
            <a:endParaRPr lang="ru-RU" sz="44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428736"/>
            <a:ext cx="6357982" cy="466726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</a:t>
            </a: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Внедрение </a:t>
            </a:r>
            <a:r>
              <a:rPr lang="ru-RU" sz="3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интернет-технологий</a:t>
            </a: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(в том числе и </a:t>
            </a:r>
            <a:r>
              <a:rPr lang="en-US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</a:t>
            </a: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 </a:t>
            </a:r>
            <a:r>
              <a:rPr lang="ru-RU" sz="3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технологий) в учебный процесс должно быть качественно обоснованным и не повсеместно заменяющим, а дополняющим фактором в системе современного образования.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762000"/>
            <a:ext cx="6324600" cy="238108"/>
          </a:xfrm>
        </p:spPr>
        <p:txBody>
          <a:bodyPr/>
          <a:lstStyle/>
          <a:p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1" y="1571612"/>
            <a:ext cx="62184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Спасибо за</a:t>
            </a:r>
          </a:p>
          <a:p>
            <a:pPr algn="ctr"/>
            <a:r>
              <a:rPr lang="ru-RU" sz="72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внимание!</a:t>
            </a:r>
            <a:endParaRPr lang="ru-RU" sz="7200" b="1" i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3380"/>
            <a:ext cx="279086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0"/>
            <a:ext cx="7162800" cy="838200"/>
          </a:xfrm>
        </p:spPr>
        <p:txBody>
          <a:bodyPr/>
          <a:lstStyle/>
          <a:p>
            <a:endParaRPr lang="ru-RU" b="1" i="1" dirty="0" smtClean="0">
              <a:sym typeface="Arial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1071546"/>
            <a:ext cx="6124604" cy="3857652"/>
          </a:xfrm>
        </p:spPr>
        <p:txBody>
          <a:bodyPr/>
          <a:lstStyle/>
          <a:p>
            <a:pPr algn="just"/>
            <a:r>
              <a:rPr lang="en-US" sz="2800" dirty="0" smtClean="0"/>
              <a:t>        </a:t>
            </a:r>
            <a:r>
              <a:rPr lang="ru-RU" sz="2800" dirty="0" smtClean="0"/>
              <a:t>Чтобы ребенок активно, с интересом и увлечением работал на уроке, видел плоды своего труда и мог  их оценить – непростая задача. Помочь  в этом может сочетание традиционных методов обучения и современных информационных технологий, в том числе и </a:t>
            </a:r>
            <a:r>
              <a:rPr lang="ru-RU" sz="2800" dirty="0" err="1" smtClean="0"/>
              <a:t>оn-line</a:t>
            </a:r>
            <a:r>
              <a:rPr lang="ru-RU" sz="2800" dirty="0" smtClean="0"/>
              <a:t> технологий.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  <p:pic>
        <p:nvPicPr>
          <p:cNvPr id="7172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857760"/>
            <a:ext cx="1681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714356"/>
            <a:ext cx="7162800" cy="838200"/>
          </a:xfrm>
        </p:spPr>
        <p:txBody>
          <a:bodyPr/>
          <a:lstStyle/>
          <a:p>
            <a:r>
              <a:rPr lang="ru-RU" b="1" i="1" dirty="0" smtClean="0">
                <a:solidFill>
                  <a:srgbClr val="800000"/>
                </a:solidFill>
              </a:rPr>
              <a:t>Понятие </a:t>
            </a:r>
            <a:r>
              <a:rPr lang="en-US" b="1" i="1" dirty="0" smtClean="0">
                <a:solidFill>
                  <a:srgbClr val="800000"/>
                </a:solidFill>
                <a:sym typeface="Arial" pitchFamily="34" charset="0"/>
              </a:rPr>
              <a:t>on-line</a:t>
            </a:r>
            <a:endParaRPr lang="ru-RU" b="1" i="1" dirty="0" smtClean="0">
              <a:solidFill>
                <a:srgbClr val="800000"/>
              </a:solidFill>
              <a:sym typeface="Arial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1714488"/>
            <a:ext cx="6124604" cy="3286148"/>
          </a:xfrm>
        </p:spPr>
        <p:txBody>
          <a:bodyPr/>
          <a:lstStyle/>
          <a:p>
            <a:pPr algn="just"/>
            <a:r>
              <a:rPr lang="en-US" sz="2200" b="1" dirty="0" smtClean="0"/>
              <a:t> </a:t>
            </a:r>
            <a:r>
              <a:rPr lang="en-US" sz="2400" b="1" dirty="0" smtClean="0"/>
              <a:t>O</a:t>
            </a:r>
            <a:r>
              <a:rPr lang="ru-RU" sz="2400" b="1" dirty="0" err="1" smtClean="0"/>
              <a:t>n-line</a:t>
            </a:r>
            <a:r>
              <a:rPr lang="ru-RU" sz="2200" b="1" dirty="0" smtClean="0"/>
              <a:t> </a:t>
            </a:r>
            <a:r>
              <a:rPr lang="ru-RU" sz="2200" dirty="0" smtClean="0"/>
              <a:t>(в пер. с англ. означает «на линии», «на связи», «в сети», «в эфире») — «находящийся в состоянии подключения».</a:t>
            </a:r>
            <a:endParaRPr lang="en-US" sz="2200" dirty="0" smtClean="0"/>
          </a:p>
          <a:p>
            <a:pPr algn="just"/>
            <a:r>
              <a:rPr lang="en-US" sz="2200" dirty="0" smtClean="0"/>
              <a:t>      </a:t>
            </a:r>
            <a:r>
              <a:rPr lang="ru-RU" sz="2200" dirty="0" smtClean="0"/>
              <a:t> </a:t>
            </a:r>
            <a:r>
              <a:rPr lang="en-US" sz="2200" dirty="0" smtClean="0"/>
              <a:t>     </a:t>
            </a:r>
            <a:r>
              <a:rPr lang="ru-RU" sz="2200" dirty="0" smtClean="0"/>
              <a:t>Первоначально использовалось только в отношении коммуникационного оборудования для указания на режим связи, типичным значением могло быть «не вешая трубку», то есть за один телефонный звонок, в режиме реального времени.</a:t>
            </a:r>
            <a:endParaRPr lang="ru-RU" sz="2200" dirty="0"/>
          </a:p>
        </p:txBody>
      </p:sp>
      <p:pic>
        <p:nvPicPr>
          <p:cNvPr id="7172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857760"/>
            <a:ext cx="1681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714356"/>
            <a:ext cx="7162800" cy="8382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ru-RU" b="1" i="1" dirty="0" smtClean="0">
                <a:solidFill>
                  <a:srgbClr val="800000"/>
                </a:solidFill>
              </a:rPr>
              <a:t>Понятие </a:t>
            </a:r>
            <a:r>
              <a:rPr lang="en-US" b="1" i="1" dirty="0" smtClean="0">
                <a:solidFill>
                  <a:srgbClr val="800000"/>
                </a:solidFill>
                <a:sym typeface="Arial" pitchFamily="34" charset="0"/>
              </a:rPr>
              <a:t>on-line</a:t>
            </a:r>
            <a:endParaRPr lang="ru-RU" b="1" i="1" dirty="0">
              <a:solidFill>
                <a:srgbClr val="8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1643050"/>
            <a:ext cx="6429420" cy="2928958"/>
          </a:xfrm>
        </p:spPr>
        <p:txBody>
          <a:bodyPr/>
          <a:lstStyle/>
          <a:p>
            <a:pPr algn="just"/>
            <a:r>
              <a:rPr lang="ru-RU" sz="2800" dirty="0" smtClean="0"/>
              <a:t>       </a:t>
            </a:r>
            <a:r>
              <a:rPr lang="en-US" sz="2800" dirty="0" smtClean="0"/>
              <a:t>     </a:t>
            </a:r>
            <a:r>
              <a:rPr lang="ru-RU" sz="2800" dirty="0" smtClean="0"/>
              <a:t> В отношении программного обеспечения почти всегда означает «подключённый к Интернету» или «функционирующий только при подключении к Интернету». Также — «происходящее в Интернете», «существующее в Интернете».</a:t>
            </a:r>
            <a:endParaRPr lang="ru-RU" sz="2800" dirty="0"/>
          </a:p>
        </p:txBody>
      </p:sp>
      <p:pic>
        <p:nvPicPr>
          <p:cNvPr id="7172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86322"/>
            <a:ext cx="1797050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282" y="785794"/>
            <a:ext cx="6215106" cy="642942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rgbClr val="800000"/>
                </a:solidFill>
              </a:rPr>
              <a:t>On-line </a:t>
            </a:r>
            <a:r>
              <a:rPr lang="ru-RU" b="1" i="1" dirty="0" smtClean="0">
                <a:solidFill>
                  <a:srgbClr val="800000"/>
                </a:solidFill>
              </a:rPr>
              <a:t>технологии</a:t>
            </a:r>
            <a:endParaRPr lang="ru-RU" dirty="0" smtClean="0">
              <a:sym typeface="Arial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8596" y="1643050"/>
            <a:ext cx="6143668" cy="4071966"/>
          </a:xfrm>
        </p:spPr>
        <p:txBody>
          <a:bodyPr/>
          <a:lstStyle/>
          <a:p>
            <a:pPr algn="just">
              <a:buBlip>
                <a:blip r:embed="rId3"/>
              </a:buBlip>
            </a:pPr>
            <a:r>
              <a:rPr lang="ru-RU" sz="2300" b="1" dirty="0" smtClean="0"/>
              <a:t> позволяют подойти к любой проблеме абсолютно по-новому;</a:t>
            </a:r>
            <a:endParaRPr lang="en-US" sz="2300" b="1" dirty="0" smtClean="0"/>
          </a:p>
          <a:p>
            <a:pPr algn="just">
              <a:buBlip>
                <a:blip r:embed="rId3"/>
              </a:buBlip>
            </a:pPr>
            <a:r>
              <a:rPr lang="ru-RU" sz="2300" b="1" dirty="0" smtClean="0"/>
              <a:t> обладают рядом особенностей, которые делают более интересными и познавательными уроки информатики;</a:t>
            </a:r>
          </a:p>
          <a:p>
            <a:pPr algn="just">
              <a:buBlip>
                <a:blip r:embed="rId3"/>
              </a:buBlip>
            </a:pPr>
            <a:r>
              <a:rPr lang="ru-RU" sz="2300" b="1" dirty="0" smtClean="0"/>
              <a:t> создают возможности доступа к большим массивам ранее недоступной современной, свежей информации;</a:t>
            </a:r>
          </a:p>
          <a:p>
            <a:pPr algn="just">
              <a:buBlip>
                <a:blip r:embed="rId3"/>
              </a:buBlip>
            </a:pPr>
            <a:r>
              <a:rPr lang="ru-RU" sz="2300" b="1" dirty="0" smtClean="0"/>
              <a:t> осуществляют «диалог» с источником знаний в режиме реального времени</a:t>
            </a:r>
            <a:endParaRPr lang="ru-RU" sz="23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800000"/>
                </a:solidFill>
              </a:rPr>
              <a:t>Использование </a:t>
            </a:r>
            <a:r>
              <a:rPr lang="en-US" sz="3600" b="1" i="1" dirty="0" smtClean="0">
                <a:solidFill>
                  <a:srgbClr val="800000"/>
                </a:solidFill>
              </a:rPr>
              <a:t>on-line </a:t>
            </a:r>
            <a:r>
              <a:rPr lang="ru-RU" sz="3600" b="1" i="1" dirty="0" smtClean="0">
                <a:solidFill>
                  <a:srgbClr val="800000"/>
                </a:solidFill>
              </a:rPr>
              <a:t>технологий позволяет:</a:t>
            </a:r>
            <a:endParaRPr lang="ru-RU" sz="36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43116"/>
            <a:ext cx="6324600" cy="2928958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самостоятельно осваивать материал учащимся в удобном режиме;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работать с различными источниками информации;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осуществлять контроль знаний</a:t>
            </a:r>
            <a:endParaRPr lang="ru-RU" dirty="0"/>
          </a:p>
        </p:txBody>
      </p:sp>
      <p:pic>
        <p:nvPicPr>
          <p:cNvPr id="4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636"/>
            <a:ext cx="14715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28"/>
            <a:ext cx="7615262" cy="2428892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800000"/>
                </a:solidFill>
              </a:rPr>
              <a:t>о</a:t>
            </a:r>
            <a:r>
              <a:rPr lang="en-US" sz="4800" b="1" i="1" dirty="0" smtClean="0">
                <a:solidFill>
                  <a:srgbClr val="800000"/>
                </a:solidFill>
              </a:rPr>
              <a:t>n-line </a:t>
            </a:r>
            <a:r>
              <a:rPr lang="ru-RU" sz="4800" b="1" i="1" dirty="0" smtClean="0">
                <a:solidFill>
                  <a:srgbClr val="800000"/>
                </a:solidFill>
              </a:rPr>
              <a:t>технологии </a:t>
            </a:r>
            <a:r>
              <a:rPr lang="ru-RU" sz="3600" b="1" i="1" dirty="0" smtClean="0">
                <a:solidFill>
                  <a:srgbClr val="800000"/>
                </a:solidFill>
              </a:rPr>
              <a:t/>
            </a:r>
            <a:br>
              <a:rPr lang="ru-RU" sz="3600" b="1" i="1" dirty="0" smtClean="0">
                <a:solidFill>
                  <a:srgbClr val="800000"/>
                </a:solidFill>
              </a:rPr>
            </a:br>
            <a:r>
              <a:rPr lang="ru-RU" sz="3600" b="1" i="1" dirty="0" smtClean="0">
                <a:solidFill>
                  <a:srgbClr val="800000"/>
                </a:solidFill>
              </a:rPr>
              <a:t>в образовательном процессе:</a:t>
            </a:r>
            <a:endParaRPr lang="ru-RU" sz="36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8868"/>
            <a:ext cx="6324600" cy="3667132"/>
          </a:xfrm>
        </p:spPr>
        <p:txBody>
          <a:bodyPr/>
          <a:lstStyle/>
          <a:p>
            <a:r>
              <a:rPr lang="ru-RU" sz="3600" dirty="0" err="1" smtClean="0"/>
              <a:t>оn-line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тесты</a:t>
            </a:r>
          </a:p>
          <a:p>
            <a:r>
              <a:rPr lang="ru-RU" sz="3600" dirty="0" smtClean="0"/>
              <a:t>э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лектронный учебник</a:t>
            </a:r>
          </a:p>
          <a:p>
            <a:r>
              <a:rPr lang="ru-RU" sz="3600" dirty="0" err="1" smtClean="0"/>
              <a:t>оn-line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игры</a:t>
            </a:r>
          </a:p>
          <a:p>
            <a:r>
              <a:rPr lang="ru-RU" sz="3600" dirty="0" err="1" smtClean="0"/>
              <a:t>оn-line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семинар </a:t>
            </a:r>
          </a:p>
          <a:p>
            <a:r>
              <a:rPr lang="ru-RU" sz="3600" dirty="0" smtClean="0"/>
              <a:t>в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идео - уроки</a:t>
            </a:r>
            <a:endParaRPr lang="ru-RU" sz="3600" dirty="0"/>
          </a:p>
        </p:txBody>
      </p:sp>
      <p:pic>
        <p:nvPicPr>
          <p:cNvPr id="4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714752"/>
            <a:ext cx="1776412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6324600" cy="914400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800000"/>
                </a:solidFill>
                <a:sym typeface="Arial" pitchFamily="34" charset="0"/>
              </a:rPr>
              <a:t>О</a:t>
            </a:r>
            <a:r>
              <a:rPr lang="en-US" sz="4000" b="1" i="1" dirty="0" smtClean="0">
                <a:solidFill>
                  <a:srgbClr val="800000"/>
                </a:solidFill>
                <a:sym typeface="Arial" pitchFamily="34" charset="0"/>
              </a:rPr>
              <a:t>n-line</a:t>
            </a:r>
            <a:r>
              <a:rPr lang="ru-RU" sz="4000" dirty="0" smtClean="0"/>
              <a:t> </a:t>
            </a:r>
            <a:r>
              <a:rPr lang="ru-RU" sz="4000" b="1" i="1" dirty="0" smtClean="0">
                <a:solidFill>
                  <a:srgbClr val="800000"/>
                </a:solidFill>
              </a:rPr>
              <a:t>тесты</a:t>
            </a:r>
            <a:endParaRPr lang="ru-RU" sz="4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214422"/>
            <a:ext cx="6324600" cy="4738702"/>
          </a:xfrm>
        </p:spPr>
        <p:txBody>
          <a:bodyPr/>
          <a:lstStyle/>
          <a:p>
            <a:pPr algn="just">
              <a:buBlip>
                <a:blip r:embed="rId3"/>
              </a:buBlip>
            </a:pPr>
            <a:r>
              <a:rPr lang="ru-RU" sz="2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позволяют учителю за короткое время получить объективную картину уровня усвоения материала у всех учащихся;</a:t>
            </a:r>
          </a:p>
          <a:p>
            <a:pPr algn="just">
              <a:buBlip>
                <a:blip r:embed="rId3"/>
              </a:buBlip>
            </a:pPr>
            <a:r>
              <a:rPr lang="ru-RU" sz="2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дают возможность своевременно скорректировать усвоенный материал;</a:t>
            </a:r>
          </a:p>
          <a:p>
            <a:pPr algn="just">
              <a:buBlip>
                <a:blip r:embed="rId3"/>
              </a:buBlip>
            </a:pPr>
            <a:r>
              <a:rPr lang="ru-RU" sz="2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каждый ученик получает сразу же объективный результат с указанием ошибок, что невозможно при проведении обычного теста;</a:t>
            </a:r>
            <a:endParaRPr lang="en-US" sz="21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Blip>
                <a:blip r:embed="rId3"/>
              </a:buBlip>
            </a:pPr>
            <a:r>
              <a:rPr lang="ru-RU" sz="2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позволяют ученику сразу же себя проконтролировать по данной теме, а в случае затруднения вернуться к ней еще раз;</a:t>
            </a:r>
          </a:p>
          <a:p>
            <a:pPr algn="just">
              <a:buBlip>
                <a:blip r:embed="rId3"/>
              </a:buBlip>
            </a:pPr>
            <a:r>
              <a:rPr lang="ru-RU" sz="2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материал структурирован, есть возможность свободного перехода внутри тем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6324600" cy="914400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800000"/>
                </a:solidFill>
              </a:rPr>
              <a:t>Электронный учебник</a:t>
            </a:r>
            <a:endParaRPr lang="ru-RU" sz="4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428736"/>
            <a:ext cx="6324600" cy="4419600"/>
          </a:xfrm>
        </p:spPr>
        <p:txBody>
          <a:bodyPr/>
          <a:lstStyle/>
          <a:p>
            <a:pPr algn="just">
              <a:spcAft>
                <a:spcPts val="60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В электронном учебнике можно: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быстрее найти нужную информацию</a:t>
            </a:r>
            <a:r>
              <a:rPr lang="ru-RU" sz="2200" dirty="0" smtClean="0"/>
              <a:t>;</a:t>
            </a:r>
            <a:endParaRPr lang="ru-RU" sz="2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работать с разными ресурсами</a:t>
            </a:r>
            <a:r>
              <a:rPr lang="ru-RU" sz="2200" dirty="0" smtClean="0"/>
              <a:t>;</a:t>
            </a:r>
            <a:endParaRPr lang="ru-RU" sz="2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проверить свои знания с помощью тестирования;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дает наглядность, что повышает мотивацию и интерес к обучению</a:t>
            </a:r>
            <a:r>
              <a:rPr lang="ru-RU" sz="2200" dirty="0" smtClean="0"/>
              <a:t>;</a:t>
            </a:r>
            <a:endParaRPr lang="ru-RU" sz="2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включать одновременно тренажеры, лабораторные работы;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одновременно – это и ПО </a:t>
            </a:r>
            <a:r>
              <a:rPr lang="ru-RU" sz="2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</a:t>
            </a:r>
            <a:r>
              <a:rPr lang="ru-RU" sz="2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предоставлению знаний и по их контролю</a:t>
            </a:r>
          </a:p>
          <a:p>
            <a:pPr algn="just">
              <a:buNone/>
            </a:pPr>
            <a:endParaRPr lang="ru-RU" sz="20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F_ComputerEra">
  <a:themeElements>
    <a:clrScheme name="financial_statu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nancial_status">
      <a:majorFont>
        <a:latin typeface="Eras Bold ITC"/>
        <a:ea typeface=""/>
        <a:cs typeface=""/>
      </a:majorFont>
      <a:minorFont>
        <a:latin typeface="Eras Bold IT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ncial_statu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ial_statu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ncial_statu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9011110-81F8-433B-9999-487A842C8C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AF_ComputerEra</Template>
  <TotalTime>0</TotalTime>
  <Words>628</Words>
  <Application>Microsoft Office PowerPoint</Application>
  <PresentationFormat>Экран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AF_ComputerEra</vt:lpstr>
      <vt:lpstr>Районный семинар для учителей информатики      «Методика использования on-line технологий для повышения интереса учащихся к предмету информатика»</vt:lpstr>
      <vt:lpstr>Слайд 2</vt:lpstr>
      <vt:lpstr>Понятие on-line</vt:lpstr>
      <vt:lpstr>Понятие on-line</vt:lpstr>
      <vt:lpstr>On-line технологии</vt:lpstr>
      <vt:lpstr>Использование on-line технологий позволяет:</vt:lpstr>
      <vt:lpstr>оn-line технологии  в образовательном процессе:</vt:lpstr>
      <vt:lpstr>Оn-line тесты</vt:lpstr>
      <vt:lpstr>Электронный учебник</vt:lpstr>
      <vt:lpstr>Оn-line игры</vt:lpstr>
      <vt:lpstr>Оn-line семинар  (веб-конференция, вебинар)  </vt:lpstr>
      <vt:lpstr>Видео-уроки</vt:lpstr>
      <vt:lpstr>Слайд 13</vt:lpstr>
      <vt:lpstr>Оn-line обучение</vt:lpstr>
      <vt:lpstr>Вывод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2013-01-16T17:39:13Z</dcterms:created>
  <dcterms:modified xsi:type="dcterms:W3CDTF">2013-02-10T20:52:10Z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TC103367859990</vt:lpwstr>
  </property>
</Properties>
</file>